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323" r:id="rId3"/>
    <p:sldId id="295" r:id="rId4"/>
    <p:sldId id="318" r:id="rId5"/>
    <p:sldId id="294" r:id="rId6"/>
    <p:sldId id="319" r:id="rId7"/>
    <p:sldId id="324" r:id="rId8"/>
    <p:sldId id="325" r:id="rId9"/>
    <p:sldId id="32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0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Mensv&#228;rk\Artikel\F&#246;rs&#246;k%20nr%202\Jmfr,%20fig,%20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EB-4BFF-A90C-F26AC4867507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EB-4BFF-A90C-F26AC4867507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EB-4BFF-A90C-F26AC486750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F5C1CB-70A7-46C7-A31B-92294B0B4647}" type="CATEGORYNAME">
                      <a:rPr lang="en-US" sz="1800"/>
                      <a:pPr/>
                      <a:t>[KATEGORINAMN]</a:t>
                    </a:fld>
                    <a:r>
                      <a:rPr lang="en-US" baseline="0" dirty="0"/>
                      <a:t>
</a:t>
                    </a:r>
                    <a:fld id="{73817C1F-F1EC-4F76-A285-8C8EACAA8206}" type="PERCENTAGE">
                      <a:rPr lang="en-US" sz="1800" baseline="0"/>
                      <a:pPr/>
                      <a:t>[PROCENT]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DEB-4BFF-A90C-F26AC4867507}"/>
                </c:ext>
              </c:extLst>
            </c:dLbl>
            <c:dLbl>
              <c:idx val="1"/>
              <c:layout>
                <c:manualLayout>
                  <c:x val="5.5555555555555552E-2"/>
                  <c:y val="-5.9334945844330453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 dirty="0" err="1"/>
                      <a:t>Moderat</a:t>
                    </a:r>
                    <a:r>
                      <a:rPr lang="en-US" sz="1800" baseline="0" dirty="0"/>
                      <a:t>
</a:t>
                    </a:r>
                    <a:fld id="{9DA14561-81D2-405D-9B42-727DA23EC436}" type="PERCENTAGE">
                      <a:rPr lang="en-US" sz="1800" baseline="0"/>
                      <a:pPr/>
                      <a:t>[PROCENT]</a:t>
                    </a:fld>
                    <a:endParaRPr lang="en-US" sz="18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56911636045494"/>
                      <c:h val="0.24410523132175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DEB-4BFF-A90C-F26AC48675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800" dirty="0" err="1"/>
                      <a:t>Svår</a:t>
                    </a:r>
                    <a:r>
                      <a:rPr lang="en-US" sz="1800" baseline="0" dirty="0"/>
                      <a:t>
</a:t>
                    </a:r>
                    <a:fld id="{90183907-3E57-4CD0-9B57-83D2A146CC9B}" type="PERCENTAGE">
                      <a:rPr lang="en-US" sz="1800" baseline="0"/>
                      <a:pPr/>
                      <a:t>[PROCENT]</a:t>
                    </a:fld>
                    <a:endParaRPr lang="en-US" sz="1800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DEB-4BFF-A90C-F26AC486750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'Severity Dys'!$F$50:$F$52</c:f>
              <c:strCache>
                <c:ptCount val="3"/>
                <c:pt idx="0">
                  <c:v>Mild</c:v>
                </c:pt>
                <c:pt idx="1">
                  <c:v>Moderate</c:v>
                </c:pt>
                <c:pt idx="2">
                  <c:v>Severe</c:v>
                </c:pt>
              </c:strCache>
            </c:strRef>
          </c:cat>
          <c:val>
            <c:numRef>
              <c:f>'Severity Dys'!$G$50:$G$52</c:f>
              <c:numCache>
                <c:formatCode>General</c:formatCode>
                <c:ptCount val="3"/>
                <c:pt idx="0">
                  <c:v>387</c:v>
                </c:pt>
                <c:pt idx="1">
                  <c:v>619</c:v>
                </c:pt>
                <c:pt idx="2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EB-4BFF-A90C-F26AC4867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2A661-1A51-49F9-A946-64D97A494CE9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26754-B342-4684-8C95-553D52BC8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8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A706-E2AC-4C1B-B149-B7CC21E8AFBD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979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A2FA-71F4-4798-861A-E654A0487441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27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FFAA-69ED-4814-A7D2-47437FD4B14D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2312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D395-5B7F-47E5-AC1B-5230ADCD9491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125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BC33-2B58-4AB4-8DED-DD05E1A22099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07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8D7D-2E9A-48FA-BC4D-F7FD0F870BA6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267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DB78-395F-43F6-837C-EDB5D478E333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364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F1E2-DF5F-44CE-893E-276722455D1D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86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1F7F-23D3-4677-BD3E-203E754ACB86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9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8B-B8CC-4727-BFAE-AA494BA3ED8C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73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28D9-E8A6-4C27-BC33-FAD6AC76C297}" type="datetime1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88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36B47-D000-4ADA-98D7-7BA011167649}" type="datetime1">
              <a:rPr lang="sv-SE" smtClean="0"/>
              <a:t>2021-03-05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06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CD9-44E2-4F21-BE74-BED2A4A62683}" type="datetime1">
              <a:rPr lang="sv-SE" smtClean="0"/>
              <a:t>2021-03-05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32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6B4C-99AE-433C-9545-23A9AA62C92C}" type="datetime1">
              <a:rPr lang="sv-SE" smtClean="0"/>
              <a:t>2021-03-05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888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7D1-0B4A-416C-9E62-53012D957ECE}" type="datetime1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6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9CD-7313-4766-88C4-03EFBC4FB19B}" type="datetime1">
              <a:rPr lang="sv-SE" smtClean="0"/>
              <a:t>2021-03-05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577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51F4-B273-4C51-ADB5-9D3806099E0E}" type="datetime1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Lena Marions KI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1DC565-1915-4ACD-ACE2-8F8182EEBC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30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1335" y="2404534"/>
            <a:ext cx="8912668" cy="1646302"/>
          </a:xfrm>
        </p:spPr>
        <p:txBody>
          <a:bodyPr/>
          <a:lstStyle/>
          <a:p>
            <a:r>
              <a:rPr lang="sv-SE" dirty="0"/>
              <a:t>Menstruation och arbetsliv</a:t>
            </a:r>
            <a:br>
              <a:rPr lang="sv-SE" dirty="0"/>
            </a:br>
            <a:endParaRPr lang="sv-SE" sz="3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Lena Marions Docent/Överläkare</a:t>
            </a:r>
          </a:p>
          <a:p>
            <a:r>
              <a:rPr lang="sv-SE" dirty="0"/>
              <a:t>VO Kvinnosjukvård/Förlossning</a:t>
            </a:r>
          </a:p>
          <a:p>
            <a:r>
              <a:rPr lang="sv-SE" dirty="0"/>
              <a:t>Södersjukhuset/ Karolinska Institutet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06783B9-3149-45F4-9CCE-00342F2C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434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D14FED70-4A15-42E5-847F-0D977244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ACB4BAE7-8D8F-4C25-BBB6-32B63F9A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2</a:t>
            </a:fld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6BBC356-C04E-4DF7-86D6-7209B1770DA4}"/>
              </a:ext>
            </a:extLst>
          </p:cNvPr>
          <p:cNvSpPr/>
          <p:nvPr/>
        </p:nvSpPr>
        <p:spPr>
          <a:xfrm>
            <a:off x="1769422" y="3810000"/>
            <a:ext cx="6982691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“Why are girls still missing so many days of school because of their menstrual cycles?”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Michelle Obama 2016</a:t>
            </a:r>
            <a:endParaRPr lang="en-GB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32E803F-9702-4B55-8C30-A3CD3FA8D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46" y="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19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ubrik 2">
            <a:extLst>
              <a:ext uri="{FF2B5EF4-FFF2-40B4-BE49-F238E27FC236}">
                <a16:creationId xmlns:a16="http://schemas.microsoft.com/office/drawing/2014/main" id="{45FBBAB7-6A0B-4385-86C1-83DD2597A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Menstruationsrelaterade besvär</a:t>
            </a:r>
            <a:endParaRPr lang="en-US" alt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544498D-357A-4A16-BBFE-AF7A9240D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z="2000" dirty="0"/>
              <a:t>Vanligaste skälet till att vara hemma från skolan</a:t>
            </a:r>
          </a:p>
          <a:p>
            <a:pPr eaLnBrk="1" hangingPunct="1">
              <a:defRPr/>
            </a:pPr>
            <a:r>
              <a:rPr lang="sv-SE" sz="2000" dirty="0"/>
              <a:t>Påverkad inkomst</a:t>
            </a:r>
          </a:p>
          <a:p>
            <a:pPr eaLnBrk="1" hangingPunct="1">
              <a:defRPr/>
            </a:pPr>
            <a:r>
              <a:rPr lang="sv-SE" sz="2000" dirty="0"/>
              <a:t>Påverkad livskvalitet*</a:t>
            </a:r>
          </a:p>
          <a:p>
            <a:pPr eaLnBrk="1" hangingPunct="1">
              <a:defRPr/>
            </a:pPr>
            <a:r>
              <a:rPr lang="sv-SE" sz="2000" dirty="0"/>
              <a:t>Samsjuklighet med depression och ångest</a:t>
            </a:r>
          </a:p>
          <a:p>
            <a:pPr eaLnBrk="1" hangingPunct="1">
              <a:defRPr/>
            </a:pPr>
            <a:r>
              <a:rPr lang="sv-SE" sz="2000" dirty="0"/>
              <a:t>Många tror att det är normalt</a:t>
            </a:r>
          </a:p>
          <a:p>
            <a:pPr eaLnBrk="1" hangingPunct="1">
              <a:defRPr/>
            </a:pPr>
            <a:r>
              <a:rPr lang="sv-SE" sz="2000" dirty="0"/>
              <a:t>Få söker vård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*Karlsson T et al AOGS 2013</a:t>
            </a:r>
          </a:p>
        </p:txBody>
      </p:sp>
      <p:sp>
        <p:nvSpPr>
          <p:cNvPr id="25604" name="Platshållare för bildnummer 1">
            <a:extLst>
              <a:ext uri="{FF2B5EF4-FFF2-40B4-BE49-F238E27FC236}">
                <a16:creationId xmlns:a16="http://schemas.microsoft.com/office/drawing/2014/main" id="{D67A5840-C736-4F61-953B-AC52DA63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490EB6-096B-4B89-8EF4-0BD54D01568F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/>
          </a:p>
        </p:txBody>
      </p:sp>
      <p:sp>
        <p:nvSpPr>
          <p:cNvPr id="25605" name="Platshållare för sidfot 4">
            <a:extLst>
              <a:ext uri="{FF2B5EF4-FFF2-40B4-BE49-F238E27FC236}">
                <a16:creationId xmlns:a16="http://schemas.microsoft.com/office/drawing/2014/main" id="{B187C02B-4E22-43E1-A1EF-255F1A8A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Lena Marions KI 2021</a:t>
            </a:r>
          </a:p>
        </p:txBody>
      </p:sp>
    </p:spTree>
    <p:extLst>
      <p:ext uri="{BB962C8B-B14F-4D97-AF65-F5344CB8AC3E}">
        <p14:creationId xmlns:p14="http://schemas.microsoft.com/office/powerpoint/2010/main" val="8712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D32967-B1AB-404B-B47A-DCE9EDAD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Olika</a:t>
            </a:r>
            <a:r>
              <a:rPr lang="en-GB" dirty="0"/>
              <a:t> </a:t>
            </a:r>
            <a:r>
              <a:rPr lang="en-GB" dirty="0" err="1"/>
              <a:t>typer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menstruationsrelaterade</a:t>
            </a:r>
            <a:r>
              <a:rPr lang="en-GB" dirty="0"/>
              <a:t> </a:t>
            </a:r>
            <a:r>
              <a:rPr lang="en-GB" dirty="0" err="1"/>
              <a:t>besvär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A51F7E-E661-4DEC-ABF1-1D485FA2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err="1"/>
              <a:t>Riklig</a:t>
            </a:r>
            <a:r>
              <a:rPr lang="en-GB" sz="2000" dirty="0"/>
              <a:t> </a:t>
            </a:r>
            <a:r>
              <a:rPr lang="en-GB" sz="2000" dirty="0" err="1"/>
              <a:t>långvarig</a:t>
            </a:r>
            <a:r>
              <a:rPr lang="en-GB" sz="2000" dirty="0"/>
              <a:t> </a:t>
            </a:r>
            <a:r>
              <a:rPr lang="en-GB" sz="2000" dirty="0" err="1"/>
              <a:t>mens</a:t>
            </a:r>
            <a:r>
              <a:rPr lang="en-GB" sz="2000" dirty="0"/>
              <a:t> – </a:t>
            </a:r>
            <a:r>
              <a:rPr lang="en-GB" sz="2000" dirty="0" err="1"/>
              <a:t>blodbrist</a:t>
            </a:r>
            <a:r>
              <a:rPr lang="en-GB" sz="2000" dirty="0"/>
              <a:t>, </a:t>
            </a:r>
            <a:r>
              <a:rPr lang="en-GB" sz="2000" dirty="0" err="1"/>
              <a:t>trötthet</a:t>
            </a: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r>
              <a:rPr lang="en-GB" sz="2000" dirty="0" err="1"/>
              <a:t>Smärtsam</a:t>
            </a:r>
            <a:r>
              <a:rPr lang="en-GB" sz="2000" dirty="0"/>
              <a:t> </a:t>
            </a:r>
            <a:r>
              <a:rPr lang="en-GB" sz="2000" dirty="0" err="1"/>
              <a:t>mens</a:t>
            </a:r>
            <a:r>
              <a:rPr lang="en-GB" sz="2000" dirty="0"/>
              <a:t> – </a:t>
            </a:r>
            <a:r>
              <a:rPr lang="en-GB" sz="2000" dirty="0" err="1"/>
              <a:t>frånvaro</a:t>
            </a:r>
            <a:r>
              <a:rPr lang="en-GB" sz="2000" dirty="0"/>
              <a:t>, </a:t>
            </a:r>
            <a:r>
              <a:rPr lang="en-GB" sz="2000" dirty="0" err="1"/>
              <a:t>sämre</a:t>
            </a:r>
            <a:r>
              <a:rPr lang="en-GB" sz="2000" dirty="0"/>
              <a:t> </a:t>
            </a:r>
            <a:r>
              <a:rPr lang="en-GB" sz="2000" dirty="0" err="1"/>
              <a:t>resultat</a:t>
            </a:r>
            <a:r>
              <a:rPr lang="en-GB" sz="2000" dirty="0"/>
              <a:t> </a:t>
            </a:r>
            <a:r>
              <a:rPr lang="en-GB" sz="2000" dirty="0" err="1"/>
              <a:t>på</a:t>
            </a:r>
            <a:r>
              <a:rPr lang="en-GB" sz="2000" dirty="0"/>
              <a:t> </a:t>
            </a:r>
            <a:r>
              <a:rPr lang="en-GB" sz="2000" dirty="0" err="1"/>
              <a:t>prov</a:t>
            </a: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r>
              <a:rPr lang="en-GB" sz="2000" dirty="0" err="1"/>
              <a:t>Endometrios</a:t>
            </a:r>
            <a:r>
              <a:rPr lang="en-GB" sz="2000" dirty="0"/>
              <a:t> – </a:t>
            </a:r>
            <a:r>
              <a:rPr lang="en-GB" sz="2000" dirty="0" err="1"/>
              <a:t>kan</a:t>
            </a:r>
            <a:r>
              <a:rPr lang="en-GB" sz="2000" dirty="0"/>
              <a:t> </a:t>
            </a:r>
            <a:r>
              <a:rPr lang="en-GB" sz="2000" dirty="0" err="1"/>
              <a:t>leda</a:t>
            </a:r>
            <a:r>
              <a:rPr lang="en-GB" sz="2000" dirty="0"/>
              <a:t> till </a:t>
            </a:r>
            <a:r>
              <a:rPr lang="en-GB" sz="2000" dirty="0" err="1"/>
              <a:t>kroniskt</a:t>
            </a:r>
            <a:r>
              <a:rPr lang="en-GB" sz="2000" dirty="0"/>
              <a:t> </a:t>
            </a:r>
            <a:r>
              <a:rPr lang="en-GB" sz="2000" dirty="0" err="1"/>
              <a:t>smärtsyndrom</a:t>
            </a:r>
            <a:endParaRPr lang="en-GB" sz="20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12B8E78-5E20-4D99-9C93-0F89FF41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2AD5DA0-2746-4453-89C8-361DA3CC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965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ubrik 1">
            <a:extLst>
              <a:ext uri="{FF2B5EF4-FFF2-40B4-BE49-F238E27FC236}">
                <a16:creationId xmlns:a16="http://schemas.microsoft.com/office/drawing/2014/main" id="{A131AB00-828F-4D63-9862-8441750E1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sv-SE" altLang="en-US" dirty="0"/>
              <a:t>Mensbesvär hos 17-åringar i Stockholm,</a:t>
            </a:r>
            <a:br>
              <a:rPr lang="sv-SE" altLang="en-US" dirty="0"/>
            </a:br>
            <a:r>
              <a:rPr lang="sv-SE" altLang="en-US" dirty="0"/>
              <a:t>enkätundersökning*</a:t>
            </a:r>
            <a:endParaRPr lang="en-US" altLang="en-US" dirty="0"/>
          </a:p>
        </p:txBody>
      </p:sp>
      <p:sp>
        <p:nvSpPr>
          <p:cNvPr id="51203" name="Platshållare för innehåll 2">
            <a:extLst>
              <a:ext uri="{FF2B5EF4-FFF2-40B4-BE49-F238E27FC236}">
                <a16:creationId xmlns:a16="http://schemas.microsoft.com/office/drawing/2014/main" id="{408A76D3-F5E5-4273-B026-9D8533272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8688" y="1371600"/>
            <a:ext cx="7772400" cy="4495800"/>
          </a:xfrm>
        </p:spPr>
        <p:txBody>
          <a:bodyPr/>
          <a:lstStyle/>
          <a:p>
            <a:pPr marL="0" indent="0">
              <a:buNone/>
            </a:pPr>
            <a:endParaRPr lang="sv-SE" altLang="en-US" dirty="0"/>
          </a:p>
          <a:p>
            <a:pPr marL="0" indent="0">
              <a:buNone/>
            </a:pPr>
            <a:r>
              <a:rPr lang="sv-SE" altLang="en-US" dirty="0"/>
              <a:t>89% menssmärta, (av 1785 svarande)</a:t>
            </a:r>
            <a:endParaRPr lang="en-US" altLang="en-US" dirty="0"/>
          </a:p>
        </p:txBody>
      </p:sp>
      <p:sp>
        <p:nvSpPr>
          <p:cNvPr id="51204" name="Platshållare för bildnummer 3">
            <a:extLst>
              <a:ext uri="{FF2B5EF4-FFF2-40B4-BE49-F238E27FC236}">
                <a16:creationId xmlns:a16="http://schemas.microsoft.com/office/drawing/2014/main" id="{DCA3F301-D3CC-4A46-AA1C-CB57F598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46157F-E728-4162-AD8B-7179B17B4D3E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/>
          </a:p>
        </p:txBody>
      </p:sp>
      <p:sp>
        <p:nvSpPr>
          <p:cNvPr id="51205" name="textruta 5">
            <a:extLst>
              <a:ext uri="{FF2B5EF4-FFF2-40B4-BE49-F238E27FC236}">
                <a16:creationId xmlns:a16="http://schemas.microsoft.com/office/drawing/2014/main" id="{75A277EF-D4E9-4797-8C5B-EF136657A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5256213"/>
            <a:ext cx="52244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en-US" dirty="0"/>
              <a:t>Mild: VAS 1-4, Moderat: VAS 5-7, Svår: VAS 8-10</a:t>
            </a:r>
            <a:br>
              <a:rPr lang="sv-SE" altLang="en-US" dirty="0"/>
            </a:br>
            <a:br>
              <a:rPr lang="sv-SE" altLang="en-US" dirty="0"/>
            </a:br>
            <a:br>
              <a:rPr lang="sv-SE" altLang="en-US" dirty="0"/>
            </a:br>
            <a:r>
              <a:rPr lang="sv-SE" altLang="en-US" dirty="0"/>
              <a:t>*Söderman L et al AOGS 2018 </a:t>
            </a:r>
            <a:endParaRPr lang="en-US" altLang="en-US" dirty="0"/>
          </a:p>
        </p:txBody>
      </p:sp>
      <p:sp>
        <p:nvSpPr>
          <p:cNvPr id="51206" name="Platshållare för sidfot 6">
            <a:extLst>
              <a:ext uri="{FF2B5EF4-FFF2-40B4-BE49-F238E27FC236}">
                <a16:creationId xmlns:a16="http://schemas.microsoft.com/office/drawing/2014/main" id="{9DCE5357-2D13-43C5-AEA4-8985EA31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Lena Marions KI 2021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F942931-BFBC-4A56-980C-B8E489568AD5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95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93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C3FF3A-D1BF-4C50-9DAC-BAB2417D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Blödning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smärta</a:t>
            </a:r>
            <a:r>
              <a:rPr lang="en-GB" dirty="0"/>
              <a:t> </a:t>
            </a:r>
            <a:r>
              <a:rPr lang="en-GB" dirty="0" err="1"/>
              <a:t>påverkar</a:t>
            </a:r>
            <a:r>
              <a:rPr lang="en-GB" dirty="0"/>
              <a:t> </a:t>
            </a:r>
            <a:r>
              <a:rPr lang="en-GB" dirty="0" err="1"/>
              <a:t>livet</a:t>
            </a:r>
            <a:r>
              <a:rPr lang="en-GB" dirty="0"/>
              <a:t> – </a:t>
            </a:r>
            <a:r>
              <a:rPr lang="en-GB" dirty="0" err="1"/>
              <a:t>holländsk</a:t>
            </a:r>
            <a:r>
              <a:rPr lang="en-GB" dirty="0"/>
              <a:t> </a:t>
            </a:r>
            <a:r>
              <a:rPr lang="en-GB" dirty="0" err="1"/>
              <a:t>enkätstudie</a:t>
            </a:r>
            <a:r>
              <a:rPr lang="en-GB" dirty="0"/>
              <a:t> *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53FCF6-CC35-47F6-94F9-5E959F5B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/>
              <a:t>Besvarades</a:t>
            </a:r>
            <a:r>
              <a:rPr lang="en-GB" sz="2000" dirty="0"/>
              <a:t> </a:t>
            </a:r>
            <a:r>
              <a:rPr lang="en-GB" sz="2000" dirty="0" err="1"/>
              <a:t>av</a:t>
            </a:r>
            <a:r>
              <a:rPr lang="en-GB" sz="2000" dirty="0"/>
              <a:t> 42 879 </a:t>
            </a:r>
            <a:r>
              <a:rPr lang="en-GB" sz="2000" dirty="0" err="1"/>
              <a:t>kvinnor</a:t>
            </a:r>
            <a:r>
              <a:rPr lang="en-GB" sz="2000" dirty="0"/>
              <a:t> 15-45 </a:t>
            </a:r>
            <a:r>
              <a:rPr lang="en-GB" sz="2000" dirty="0" err="1"/>
              <a:t>år</a:t>
            </a:r>
            <a:endParaRPr lang="en-GB" sz="2000" dirty="0"/>
          </a:p>
          <a:p>
            <a:r>
              <a:rPr lang="en-GB" sz="2000" dirty="0" err="1"/>
              <a:t>Mensvärk</a:t>
            </a:r>
            <a:r>
              <a:rPr lang="en-GB" sz="2000" dirty="0"/>
              <a:t> 85%</a:t>
            </a:r>
          </a:p>
          <a:p>
            <a:r>
              <a:rPr lang="en-GB" sz="2000" dirty="0" err="1"/>
              <a:t>Psykologiska</a:t>
            </a:r>
            <a:r>
              <a:rPr lang="en-GB" sz="2000" dirty="0"/>
              <a:t> symptom 77%</a:t>
            </a:r>
          </a:p>
          <a:p>
            <a:r>
              <a:rPr lang="en-GB" sz="2000" dirty="0" err="1"/>
              <a:t>Trötthet</a:t>
            </a:r>
            <a:r>
              <a:rPr lang="en-GB" sz="2000" dirty="0"/>
              <a:t> 71%</a:t>
            </a:r>
          </a:p>
          <a:p>
            <a:r>
              <a:rPr lang="en-GB" sz="2000" dirty="0" err="1"/>
              <a:t>Riklig</a:t>
            </a:r>
            <a:r>
              <a:rPr lang="en-GB" sz="2000" dirty="0"/>
              <a:t> </a:t>
            </a:r>
            <a:r>
              <a:rPr lang="en-GB" sz="2000" dirty="0" err="1"/>
              <a:t>blödning</a:t>
            </a:r>
            <a:r>
              <a:rPr lang="en-GB" sz="2000" dirty="0"/>
              <a:t> 54%</a:t>
            </a:r>
          </a:p>
          <a:p>
            <a:r>
              <a:rPr lang="en-GB" sz="2000" dirty="0"/>
              <a:t>1/3 </a:t>
            </a:r>
            <a:r>
              <a:rPr lang="en-GB" sz="2000" dirty="0" err="1"/>
              <a:t>avstod</a:t>
            </a:r>
            <a:r>
              <a:rPr lang="en-GB" sz="2000" dirty="0"/>
              <a:t> </a:t>
            </a:r>
            <a:r>
              <a:rPr lang="en-GB" sz="2000" dirty="0" err="1"/>
              <a:t>dagliga</a:t>
            </a:r>
            <a:r>
              <a:rPr lang="en-GB" sz="2000" dirty="0"/>
              <a:t> </a:t>
            </a:r>
            <a:r>
              <a:rPr lang="en-GB" sz="2000" dirty="0" err="1"/>
              <a:t>aktiviteter</a:t>
            </a:r>
            <a:r>
              <a:rPr lang="en-GB" sz="2000" dirty="0"/>
              <a:t> till </a:t>
            </a:r>
            <a:r>
              <a:rPr lang="en-GB" sz="2000" dirty="0" err="1"/>
              <a:t>följd</a:t>
            </a:r>
            <a:r>
              <a:rPr lang="en-GB" sz="2000" dirty="0"/>
              <a:t> </a:t>
            </a:r>
            <a:r>
              <a:rPr lang="en-GB" sz="2000" dirty="0" err="1"/>
              <a:t>av</a:t>
            </a:r>
            <a:r>
              <a:rPr lang="en-GB" sz="2000" dirty="0"/>
              <a:t> </a:t>
            </a:r>
            <a:r>
              <a:rPr lang="en-GB" sz="2000" dirty="0" err="1"/>
              <a:t>mensbesvär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*</a:t>
            </a:r>
            <a:r>
              <a:rPr lang="en-GB" dirty="0" err="1"/>
              <a:t>Schoep</a:t>
            </a:r>
            <a:r>
              <a:rPr lang="en-GB" dirty="0"/>
              <a:t> ME et al AJOG 2019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D91E4C3-54F0-42BB-91BC-03DDE442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F6A2AD5-370A-4FD1-89FE-20EBB12C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78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4DDEB-9B50-45B7-91F3-4BC46F65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Så, hur stort är problemet?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9A2DB6-F596-4C0F-A7F3-B1EBE173C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45-95% av menstruerande har mensvärk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10-15% av fertila kvinnor har </a:t>
            </a:r>
            <a:r>
              <a:rPr lang="sv-SE" sz="2000" dirty="0" err="1"/>
              <a:t>endometrios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Mer än varannan menstruerande upplever riklig blödning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Många upplever sociala begränsningar, psykiska besvär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4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6EA737-7A46-4B18-9BD6-F21A6A82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14F0CA2-4876-442B-B84C-6871D1F4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73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D5E544-8615-4F6A-A94E-D2E69F9FF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kan göras?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0B5C08-E0CC-4D4B-A740-791B04E24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6963"/>
            <a:ext cx="8596668" cy="4434399"/>
          </a:xfrm>
        </p:spPr>
        <p:txBody>
          <a:bodyPr>
            <a:normAutofit/>
          </a:bodyPr>
          <a:lstStyle/>
          <a:p>
            <a:r>
              <a:rPr lang="sv-SE" sz="2000" dirty="0"/>
              <a:t>Finns bra metoder för lindring – uppmana att söka hjälp</a:t>
            </a:r>
          </a:p>
          <a:p>
            <a:endParaRPr lang="sv-SE" sz="2000" dirty="0"/>
          </a:p>
          <a:p>
            <a:r>
              <a:rPr lang="sv-SE" sz="2000" dirty="0"/>
              <a:t>Företagshälsovård – inkludera mensrelaterade besvär i samtal</a:t>
            </a:r>
          </a:p>
          <a:p>
            <a:endParaRPr lang="sv-SE" sz="2000" dirty="0"/>
          </a:p>
          <a:p>
            <a:r>
              <a:rPr lang="sv-SE" sz="2000" dirty="0"/>
              <a:t>Mensskydd – nödvändiga produkter, stora kostnader. Subvention?</a:t>
            </a:r>
          </a:p>
          <a:p>
            <a:endParaRPr lang="sv-SE" sz="2000" dirty="0"/>
          </a:p>
          <a:p>
            <a:r>
              <a:rPr lang="sv-SE" sz="2000" dirty="0"/>
              <a:t>Anpassa miljön – toaletter, dusch </a:t>
            </a:r>
            <a:r>
              <a:rPr lang="sv-SE" sz="2000" dirty="0" err="1"/>
              <a:t>etc</a:t>
            </a:r>
            <a:br>
              <a:rPr lang="sv-SE" dirty="0"/>
            </a:br>
            <a:br>
              <a:rPr lang="sv-SE" dirty="0"/>
            </a:br>
            <a:r>
              <a:rPr lang="sv-SE" sz="2400" dirty="0"/>
              <a:t>Primärt är syftet att minska lidandet och underlätta funktion utan att sjukdomsförklara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77E7CA0-48D8-4020-A713-992A2BEB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C8F224-B016-42C9-883F-FD178333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8</a:t>
            </a:fld>
            <a:endParaRPr lang="sv-SE"/>
          </a:p>
        </p:txBody>
      </p:sp>
      <p:pic>
        <p:nvPicPr>
          <p:cNvPr id="6" name="Platshållare för innehåll 19">
            <a:extLst>
              <a:ext uri="{FF2B5EF4-FFF2-40B4-BE49-F238E27FC236}">
                <a16:creationId xmlns:a16="http://schemas.microsoft.com/office/drawing/2014/main" id="{61EFB470-E168-44FE-BFA0-7A86EE86E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663" y="825910"/>
            <a:ext cx="3146586" cy="181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10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E0DC3F-C3B7-49AC-BB0A-8317088E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Lästips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F26D4C-B7A1-478A-8759-F845B1B9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	</a:t>
            </a:r>
            <a:br>
              <a:rPr lang="sv-SE" dirty="0"/>
            </a:br>
            <a:br>
              <a:rPr lang="sv-SE" dirty="0"/>
            </a:br>
            <a:r>
              <a:rPr lang="sv-SE" dirty="0"/>
              <a:t>	</a:t>
            </a:r>
            <a:r>
              <a:rPr lang="sv-SE" sz="2400" dirty="0"/>
              <a:t>Karin Johannisson: 	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i="1" dirty="0"/>
              <a:t>Den mörka kontinenten</a:t>
            </a:r>
            <a:r>
              <a:rPr lang="sv-SE" sz="2400" dirty="0"/>
              <a:t>, Norstedts 1994</a:t>
            </a:r>
            <a:br>
              <a:rPr lang="sv-SE" sz="2400" dirty="0"/>
            </a:br>
            <a:endParaRPr lang="sv-SE" sz="2400" dirty="0"/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dirty="0"/>
              <a:t>		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4213C39-32AB-4DDD-85B3-AB18073D5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Lena Marions KI 2021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49FDFC-BC72-464C-AC99-03DD89EE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C565-1915-4ACD-ACE2-8F8182EEBCB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518966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1622</TotalTime>
  <Words>363</Words>
  <Application>Microsoft Office PowerPoint</Application>
  <PresentationFormat>Bredbild</PresentationFormat>
  <Paragraphs>68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Fasett</vt:lpstr>
      <vt:lpstr>Menstruation och arbetsliv </vt:lpstr>
      <vt:lpstr>PowerPoint-presentation</vt:lpstr>
      <vt:lpstr>Menstruationsrelaterade besvär</vt:lpstr>
      <vt:lpstr>Olika typer av menstruationsrelaterade besvär</vt:lpstr>
      <vt:lpstr>Mensbesvär hos 17-åringar i Stockholm, enkätundersökning*</vt:lpstr>
      <vt:lpstr>Blödning och smärta påverkar livet – holländsk enkätstudie *</vt:lpstr>
      <vt:lpstr>Så, hur stort är problemet?</vt:lpstr>
      <vt:lpstr>Vad kan göras?</vt:lpstr>
      <vt:lpstr>Lästips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Nationella rekommendationer för vård av kvinnor med endometrios</dc:title>
  <dc:creator>Lena Marions</dc:creator>
  <cp:lastModifiedBy>Lena Marions</cp:lastModifiedBy>
  <cp:revision>121</cp:revision>
  <dcterms:created xsi:type="dcterms:W3CDTF">2018-04-10T06:01:58Z</dcterms:created>
  <dcterms:modified xsi:type="dcterms:W3CDTF">2021-03-05T08:10:59Z</dcterms:modified>
</cp:coreProperties>
</file>