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97" r:id="rId3"/>
    <p:sldId id="298" r:id="rId4"/>
    <p:sldId id="299" r:id="rId5"/>
    <p:sldId id="301" r:id="rId6"/>
    <p:sldId id="304" r:id="rId7"/>
    <p:sldId id="260" r:id="rId8"/>
    <p:sldId id="29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09" d="100"/>
          <a:sy n="109" d="100"/>
        </p:scale>
        <p:origin x="120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0BBA-561B-CF4B-9147-1B2ECB4F9FB1}" type="datetimeFigureOut">
              <a:rPr lang="sv-SE" smtClean="0"/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FFEC-ABAE-024D-AE90-AA08E34DD3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3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>
              <a:latin typeface="Arial" panose="020B0604020202020204" pitchFamily="34" charset="0"/>
            </a:endParaRPr>
          </a:p>
        </p:txBody>
      </p:sp>
      <p:sp>
        <p:nvSpPr>
          <p:cNvPr id="143364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B497D5-4C28-4D65-BAD1-2D97219CE4AB}" type="slidenum">
              <a:rPr lang="sv-SE" altLang="sv-SE" smtClean="0"/>
              <a:pPr>
                <a:spcBef>
                  <a:spcPct val="0"/>
                </a:spcBef>
              </a:pPr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7585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CAAFBE25-CF33-2C49-B3A8-699C5B3A78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A0A1A89-EC7C-4706-805B-346E28D6FD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14274"/>
            <a:ext cx="9144000" cy="1584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54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huvudrubrik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90726E-8860-4F7F-9BCB-C8385E491F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96454"/>
            <a:ext cx="9144000" cy="401638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cap="all" spc="100" baseline="0">
                <a:solidFill>
                  <a:schemeClr val="accent4"/>
                </a:solidFill>
                <a:latin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</a:p>
        </p:txBody>
      </p:sp>
      <p:sp>
        <p:nvSpPr>
          <p:cNvPr id="17" name="Platshållare för datum 16">
            <a:extLst>
              <a:ext uri="{FF2B5EF4-FFF2-40B4-BE49-F238E27FC236}">
                <a16:creationId xmlns:a16="http://schemas.microsoft.com/office/drawing/2014/main" id="{B442FDBD-EEEC-465D-A207-2C69051C83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1BE471-CD76-49E8-9AA4-6C06427982C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C913AA0C-E3F7-4FB9-BF20-8B36301EB0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latshållare för bildnummer 18">
            <a:extLst>
              <a:ext uri="{FF2B5EF4-FFF2-40B4-BE49-F238E27FC236}">
                <a16:creationId xmlns:a16="http://schemas.microsoft.com/office/drawing/2014/main" id="{12399F2F-44DC-45AE-A19D-E9DE03FAAA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DDCB9257-6B6B-4C48-A10B-EB01B677C4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5" name="Grafik hörnet">
            <a:extLst>
              <a:ext uri="{FF2B5EF4-FFF2-40B4-BE49-F238E27FC236}">
                <a16:creationId xmlns:a16="http://schemas.microsoft.com/office/drawing/2014/main" id="{04EF3B63-4887-4C72-BF15-94D78A87BA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0800000">
            <a:off x="10754373" y="5426640"/>
            <a:ext cx="1446336" cy="143136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940"/>
              <a:gd name="connsiteX1" fmla="*/ 10000 w 10000"/>
              <a:gd name="connsiteY1" fmla="*/ 0 h 9940"/>
              <a:gd name="connsiteX2" fmla="*/ 101 w 10000"/>
              <a:gd name="connsiteY2" fmla="*/ 9940 h 9940"/>
              <a:gd name="connsiteX3" fmla="*/ 0 w 10000"/>
              <a:gd name="connsiteY3" fmla="*/ 0 h 994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1 w 10000"/>
              <a:gd name="connsiteY2" fmla="*/ 10000 h 10000"/>
              <a:gd name="connsiteX3" fmla="*/ 0 w 10000"/>
              <a:gd name="connsiteY3" fmla="*/ 0 h 10000"/>
              <a:gd name="connsiteX0" fmla="*/ 44 w 10044"/>
              <a:gd name="connsiteY0" fmla="*/ 0 h 10000"/>
              <a:gd name="connsiteX1" fmla="*/ 10044 w 10044"/>
              <a:gd name="connsiteY1" fmla="*/ 0 h 10000"/>
              <a:gd name="connsiteX2" fmla="*/ 145 w 10044"/>
              <a:gd name="connsiteY2" fmla="*/ 10000 h 10000"/>
              <a:gd name="connsiteX3" fmla="*/ 44 w 1004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4" h="10000">
                <a:moveTo>
                  <a:pt x="44" y="0"/>
                </a:moveTo>
                <a:lnTo>
                  <a:pt x="10044" y="0"/>
                </a:lnTo>
                <a:cubicBezTo>
                  <a:pt x="6744" y="3333"/>
                  <a:pt x="58" y="9952"/>
                  <a:pt x="145" y="10000"/>
                </a:cubicBezTo>
                <a:cubicBezTo>
                  <a:pt x="-131" y="9892"/>
                  <a:pt x="78" y="3333"/>
                  <a:pt x="44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200"/>
            </a:lvl1pPr>
            <a:lvl2pPr marL="357187" indent="0">
              <a:buNone/>
              <a:defRPr sz="200"/>
            </a:lvl2pPr>
            <a:lvl3pPr marL="668337" indent="0">
              <a:buNone/>
              <a:defRPr sz="200"/>
            </a:lvl3pPr>
            <a:lvl4pPr marL="954087" indent="0">
              <a:buNone/>
              <a:defRPr sz="200"/>
            </a:lvl4pPr>
            <a:lvl5pPr marL="1200150" indent="0">
              <a:buNone/>
              <a:defRPr sz="200"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53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6" name="Platshållare för innehåll 14">
            <a:extLst>
              <a:ext uri="{FF2B5EF4-FFF2-40B4-BE49-F238E27FC236}">
                <a16:creationId xmlns:a16="http://schemas.microsoft.com/office/drawing/2014/main" id="{15AA51CA-9BE6-481E-821B-330D05C6C5F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0625" y="2413518"/>
            <a:ext cx="8775564" cy="36036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35E2246-3E20-4D7E-A154-4660E704FB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95C6CD-4BBE-4CD4-A0E4-A5BFE8640B1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42748A7B-6B1D-407F-8C11-9FF888FCF24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6761E2C-685C-4915-9AAF-301D0A6410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">
            <a:extLst>
              <a:ext uri="{FF2B5EF4-FFF2-40B4-BE49-F238E27FC236}">
                <a16:creationId xmlns:a16="http://schemas.microsoft.com/office/drawing/2014/main" id="{5B0E891B-2870-4362-BFB6-8F21A6F06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92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14C263A2-8D30-461D-8751-A3E3F7234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9F67C2-3A8D-4DBD-9CD1-959F1897B18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3C833F2-9777-4EDA-AEEE-BE41F01D7BD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2C6E1B-72CB-469B-A439-F95976147C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FEEB049-66FF-4C96-8155-C7029AE02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2" name="Grafik hörnet">
            <a:extLst>
              <a:ext uri="{FF2B5EF4-FFF2-40B4-BE49-F238E27FC236}">
                <a16:creationId xmlns:a16="http://schemas.microsoft.com/office/drawing/2014/main" id="{7652E2D0-4DB9-4A63-8F91-E0370C00C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1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3201050"/>
            <a:ext cx="4672013" cy="29221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3201050"/>
            <a:ext cx="4672013" cy="2922158"/>
          </a:xfrm>
        </p:spPr>
        <p:txBody>
          <a:bodyPr/>
          <a:lstStyle/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02FBBD07-B727-405B-BD19-D828D6F7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0307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">
            <a:extLst>
              <a:ext uri="{FF2B5EF4-FFF2-40B4-BE49-F238E27FC236}">
                <a16:creationId xmlns:a16="http://schemas.microsoft.com/office/drawing/2014/main" id="{9F796D27-C71F-4919-B825-F2E559EDB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362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516CF6E-EE84-439D-82CA-C8FD50896D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5035E4-CC22-4183-8E48-6ED0B5F0441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F46D7A-57DD-4D74-BC19-4A034C5E1CE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E0E9CCB8-DB4B-42E7-A84A-204827177DD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">
            <a:extLst>
              <a:ext uri="{FF2B5EF4-FFF2-40B4-BE49-F238E27FC236}">
                <a16:creationId xmlns:a16="http://schemas.microsoft.com/office/drawing/2014/main" id="{D7969DCE-4379-4443-AAA9-99BFE69770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2632B911-CE03-4C50-8F01-FD902ADE84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0307" y="2420898"/>
            <a:ext cx="4672013" cy="360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3" name="Platshållare för innehåll 3">
            <a:extLst>
              <a:ext uri="{FF2B5EF4-FFF2-40B4-BE49-F238E27FC236}">
                <a16:creationId xmlns:a16="http://schemas.microsoft.com/office/drawing/2014/main" id="{D4D038E6-0EDF-41D1-9AE6-0F854A5A172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28913" y="2420897"/>
            <a:ext cx="4672462" cy="360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Infoga objekt här</a:t>
            </a:r>
            <a:endParaRPr lang="en-US" dirty="0"/>
          </a:p>
        </p:txBody>
      </p:sp>
      <p:sp>
        <p:nvSpPr>
          <p:cNvPr id="6" name="Platshållare för datum 12">
            <a:extLst>
              <a:ext uri="{FF2B5EF4-FFF2-40B4-BE49-F238E27FC236}">
                <a16:creationId xmlns:a16="http://schemas.microsoft.com/office/drawing/2014/main" id="{454C255D-22EA-433C-834A-7F1C021A52A3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2D0B39E-ED3C-4ED6-8EB8-A19AA9C2F69F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B478B0F6-AA9F-4AB8-9350-4406886DBE3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AFEE9616-2783-4542-A53F-35AD767241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5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 16">
            <a:extLst>
              <a:ext uri="{FF2B5EF4-FFF2-40B4-BE49-F238E27FC236}">
                <a16:creationId xmlns:a16="http://schemas.microsoft.com/office/drawing/2014/main" id="{FA0FBBF9-C94F-497D-ADB0-0C89D9D1F5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1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5">
            <a:extLst>
              <a:ext uri="{FF2B5EF4-FFF2-40B4-BE49-F238E27FC236}">
                <a16:creationId xmlns:a16="http://schemas.microsoft.com/office/drawing/2014/main" id="{8EAC6F7F-D73A-FF48-B7F1-6FA197362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9327" cy="686211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2356" y="1660063"/>
            <a:ext cx="46709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rubrik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E57363F-27F4-2244-B485-991BD62761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6103" y="1089230"/>
            <a:ext cx="5419009" cy="516257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CB8DA12-877E-403B-B54E-C7CE8623B3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1267" y="2806977"/>
            <a:ext cx="4672013" cy="3431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6" name="Platshållare för datum 15">
            <a:extLst>
              <a:ext uri="{FF2B5EF4-FFF2-40B4-BE49-F238E27FC236}">
                <a16:creationId xmlns:a16="http://schemas.microsoft.com/office/drawing/2014/main" id="{656192AE-CC9B-4D2D-93C1-CEF2CA83CC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CCACE3-B3D3-4001-AC78-F40DD1994BE3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7" name="Platshållare för sidfot 16">
            <a:extLst>
              <a:ext uri="{FF2B5EF4-FFF2-40B4-BE49-F238E27FC236}">
                <a16:creationId xmlns:a16="http://schemas.microsoft.com/office/drawing/2014/main" id="{410CC3DE-2BAD-4ECE-8CAB-AB871B71A9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latshållare för bildnummer 17">
            <a:extLst>
              <a:ext uri="{FF2B5EF4-FFF2-40B4-BE49-F238E27FC236}">
                <a16:creationId xmlns:a16="http://schemas.microsoft.com/office/drawing/2014/main" id="{831D3E0E-15D0-4F40-B85C-02CFF74A99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8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 19">
            <a:extLst>
              <a:ext uri="{FF2B5EF4-FFF2-40B4-BE49-F238E27FC236}">
                <a16:creationId xmlns:a16="http://schemas.microsoft.com/office/drawing/2014/main" id="{64EC65B6-3BD6-4932-ABEF-7EDE12C46E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5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1">
            <a:extLst>
              <a:ext uri="{FF2B5EF4-FFF2-40B4-BE49-F238E27FC236}">
                <a16:creationId xmlns:a16="http://schemas.microsoft.com/office/drawing/2014/main" id="{AE452990-3A05-8F49-BEB9-39C33DF2BEF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8641C8-7B29-40AC-AF57-209C1F0824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A565A6-D1DC-4E4F-B9AF-72DB8C0F19B4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1A95DB-1392-4D96-A1B4-3165954CED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EDC1AA9-4561-4F5E-9038-F4509B0620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Grafik hörnet 11">
            <a:extLst>
              <a:ext uri="{FF2B5EF4-FFF2-40B4-BE49-F238E27FC236}">
                <a16:creationId xmlns:a16="http://schemas.microsoft.com/office/drawing/2014/main" id="{EE1C0B4D-7DBA-42BB-955B-B408BA3AC5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8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1">
            <a:extLst>
              <a:ext uri="{FF2B5EF4-FFF2-40B4-BE49-F238E27FC236}">
                <a16:creationId xmlns:a16="http://schemas.microsoft.com/office/drawing/2014/main" id="{2DACDAF6-ABE3-2840-A2F2-6632A3FC9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0327E65-DFD8-4575-B926-0D5850C2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F2E8-7B57-4C0F-91BC-62CB47D3732B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6A059D-FB04-42DE-869A-2EA4C4A7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90BDA3-8ECB-45CD-A547-F1BCE3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32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0B12-4295-48B5-98E2-6C577889B58A}" type="datetime1">
              <a:rPr lang="sv-SE" smtClean="0"/>
              <a:t>2024-03-01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5A13-C5B7-4827-B697-89B542DB1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230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D27A04EA-5D2D-4453-832D-80F827BA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135155"/>
            <a:ext cx="7160123" cy="1166337"/>
          </a:xfrm>
          <a:prstGeom prst="rect">
            <a:avLst/>
          </a:prstGeom>
        </p:spPr>
        <p:txBody>
          <a:bodyPr vert="horz" lIns="90000" tIns="45720" rIns="91440" bIns="45720" rtlCol="0" anchor="b" anchorCtr="0">
            <a:noAutofit/>
          </a:bodyPr>
          <a:lstStyle/>
          <a:p>
            <a:r>
              <a:rPr lang="sv-SE" dirty="0"/>
              <a:t>Klicka här för att ändra mall </a:t>
            </a:r>
            <a:br>
              <a:rPr lang="sv-SE" dirty="0"/>
            </a:br>
            <a:r>
              <a:rPr lang="sv-SE" dirty="0"/>
              <a:t>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3D401-CE45-499F-ABCD-2A7EB99D7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396" y="2420897"/>
            <a:ext cx="8775564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A165AF1-41DA-4090-BD32-976565B6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394" y="6356350"/>
            <a:ext cx="856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553B59-50B1-43CF-917D-C0EC0F1A1FEE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00D5F4-BE0B-48D5-9B54-B01F5FEF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6183" y="6356350"/>
            <a:ext cx="711144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CFC1FD-C7E7-4884-9676-288C9984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7202" y="6356350"/>
            <a:ext cx="66975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1" r:id="rId2"/>
    <p:sldLayoutId id="2147483694" r:id="rId3"/>
    <p:sldLayoutId id="2147483695" r:id="rId4"/>
    <p:sldLayoutId id="2147483692" r:id="rId5"/>
    <p:sldLayoutId id="2147483687" r:id="rId6"/>
    <p:sldLayoutId id="2147483685" r:id="rId7"/>
    <p:sldLayoutId id="2147483686" r:id="rId8"/>
    <p:sldLayoutId id="2147483696" r:id="rId9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25" indent="-1666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725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17625" indent="-1174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E7E4FF-95EA-420A-95C2-D16FBE2C98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2D4480-CEAA-C2AF-CD29-A320A5962A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0A43AF1-C5E5-4087-B6B3-4E4B2A89168A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741145" y="895149"/>
            <a:ext cx="9926855" cy="2294603"/>
          </a:xfrm>
        </p:spPr>
        <p:txBody>
          <a:bodyPr>
            <a:normAutofit fontScale="90000"/>
          </a:bodyPr>
          <a:lstStyle/>
          <a:p>
            <a:r>
              <a:rPr lang="sv-SE" dirty="0"/>
              <a:t>Information om I-avtalet IF Metall</a:t>
            </a:r>
            <a:br>
              <a:rPr lang="sv-SE" dirty="0"/>
            </a:br>
            <a:r>
              <a:rPr lang="sv-SE" dirty="0"/>
              <a:t>1 april 2023 – 31 mars 2025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90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8FF306DC-81A2-4EAB-8B23-B6F77D7F6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I-avtalet IF Metall – Avtalets värde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5FA7915C-0E8C-49A3-ACBD-87A24101B8B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/>
            <a:r>
              <a:rPr lang="sv-SE" sz="2000" dirty="0"/>
              <a:t>Avtalets värde (”märket”) är 7,4% på 24 månader</a:t>
            </a:r>
          </a:p>
          <a:p>
            <a:pPr marL="285750" indent="-285750"/>
            <a:r>
              <a:rPr lang="sv-SE" sz="2000" dirty="0"/>
              <a:t>Löneökningar under perioden 1 april -23 till 31 mars </a:t>
            </a:r>
            <a:r>
              <a:rPr lang="sv-SE" sz="2000"/>
              <a:t>-25 </a:t>
            </a:r>
            <a:r>
              <a:rPr lang="sv-SE" sz="2000" dirty="0"/>
              <a:t>med 7,02% (0,2</a:t>
            </a:r>
            <a:r>
              <a:rPr lang="sv-SE" sz="2000"/>
              <a:t>% låglönesatsningen)</a:t>
            </a:r>
            <a:endParaRPr lang="sv-SE" sz="2000" dirty="0"/>
          </a:p>
          <a:p>
            <a:pPr marL="285750" indent="-285750"/>
            <a:r>
              <a:rPr lang="sv-SE" sz="2000" dirty="0"/>
              <a:t>OB och övertidstillägg, beredskapsersättning samt lägsta semesterlön höjs med 3,3 % 1/4 -24 </a:t>
            </a:r>
          </a:p>
          <a:p>
            <a:pPr marL="285750" indent="-285750"/>
            <a:r>
              <a:rPr lang="sv-SE" sz="2000" dirty="0"/>
              <a:t>Höjning av delpensionspremie (DP) med 0,2% 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3792B2C-D7AB-4875-B23B-6D150C3D3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61EC13-1A27-F6FD-63BD-9603600A82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7C73FF-2FC1-44DA-987D-087ECF4F2E2C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206821D-94C8-427E-BE54-9F6CEDF90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768" y="2117559"/>
            <a:ext cx="9914022" cy="4238792"/>
          </a:xfrm>
        </p:spPr>
        <p:txBody>
          <a:bodyPr>
            <a:normAutofit/>
          </a:bodyPr>
          <a:lstStyle/>
          <a:p>
            <a:r>
              <a:rPr lang="sv-SE" sz="2000" b="1" dirty="0"/>
              <a:t>Det blir två löneökningstillfällen:</a:t>
            </a:r>
          </a:p>
          <a:p>
            <a:endParaRPr lang="sv-SE" sz="2000" dirty="0"/>
          </a:p>
          <a:p>
            <a:r>
              <a:rPr lang="sv-SE" sz="2000" b="1" dirty="0"/>
              <a:t>Den första den 1 april 2023</a:t>
            </a:r>
          </a:p>
          <a:p>
            <a:r>
              <a:rPr lang="sv-SE" sz="2000" dirty="0"/>
              <a:t>Lönepott på 1216 kr/mån (6,95 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r>
              <a:rPr lang="sv-SE" sz="2000" dirty="0"/>
              <a:t>Kommer man inte överens är den generella delen 912 kr/mån (5,21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kr/</a:t>
            </a:r>
            <a:r>
              <a:rPr lang="sv-SE" sz="2000" dirty="0" err="1"/>
              <a:t>tim</a:t>
            </a:r>
            <a:r>
              <a:rPr lang="sv-SE" sz="2000" dirty="0"/>
              <a:t>) resten fördelar AG.</a:t>
            </a:r>
          </a:p>
          <a:p>
            <a:endParaRPr lang="sv-SE" sz="2000" dirty="0"/>
          </a:p>
          <a:p>
            <a:r>
              <a:rPr lang="sv-SE" sz="2000" b="1" dirty="0"/>
              <a:t>Den andra den 1 april 2024</a:t>
            </a:r>
          </a:p>
          <a:p>
            <a:r>
              <a:rPr lang="sv-SE" sz="2000" dirty="0"/>
              <a:t>Lönepott på 1012 kr/mån (5,78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r>
              <a:rPr lang="sv-SE" sz="2000" dirty="0"/>
              <a:t>Kommer man inte överens är den generella delen 760 kr/mån (4,34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kr/</a:t>
            </a:r>
            <a:r>
              <a:rPr lang="sv-SE" sz="2000" dirty="0" err="1"/>
              <a:t>tim</a:t>
            </a:r>
            <a:r>
              <a:rPr lang="sv-SE" sz="2000" dirty="0"/>
              <a:t>) resten fördelar AG.</a:t>
            </a:r>
          </a:p>
          <a:p>
            <a:endParaRPr lang="en-US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9DAC7C4-C12B-4F02-85DB-B9D142410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I-avtalet IF Metall – Löneökningar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3892D1-6E9C-4763-8F30-40B9DC048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87A4B609-41B2-D4BF-68E6-CCF0ACE6A61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D4D8DC-559F-40AA-A2E0-D1FA665A3A51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6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D5C3BD0-743C-4F7F-9A57-87330552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9272" y="2696129"/>
            <a:ext cx="9606011" cy="3427079"/>
          </a:xfrm>
        </p:spPr>
        <p:txBody>
          <a:bodyPr/>
          <a:lstStyle/>
          <a:p>
            <a:pPr marL="342900" indent="-342900"/>
            <a:r>
              <a:rPr lang="sv-SE" sz="2000" dirty="0"/>
              <a:t>Lägstalönerna höjs med 705,25 kr/mån (4,03 kr/</a:t>
            </a:r>
            <a:r>
              <a:rPr lang="sv-SE" sz="2000" dirty="0" err="1"/>
              <a:t>tim</a:t>
            </a:r>
            <a:r>
              <a:rPr lang="sv-SE" sz="2000" dirty="0"/>
              <a:t> 1/4 -24)</a:t>
            </a:r>
          </a:p>
          <a:p>
            <a:pPr marL="342900" indent="-342900"/>
            <a:r>
              <a:rPr lang="sv-SE" sz="2000" dirty="0"/>
              <a:t>Lägsta lön 3 mån 22 473 kr/mån från 1/4-24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Lägstalön 18 år 26 439 kr/mån från 1/4-24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Lägsta semesterlön höjs 1/4-24 till 1647 kr per betald semesterdag.</a:t>
            </a:r>
          </a:p>
          <a:p>
            <a:endParaRPr lang="sv-SE" sz="2000" dirty="0"/>
          </a:p>
          <a:p>
            <a:endParaRPr lang="en-US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B9C568F-6A50-491B-85B2-D1DA18C9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307" y="1424539"/>
            <a:ext cx="9743992" cy="1271590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I-avtalet IF Metall – Lägstalöner och lägsta semesterlön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41C3D3E-B69B-4CEC-8885-FBE5C0CDA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83172B7A-D1B7-869F-E6F4-FC62149A4CF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E85289C-DFFA-4989-871B-D0B1E886D936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6" y="1761662"/>
            <a:ext cx="9049884" cy="1093297"/>
          </a:xfrm>
        </p:spPr>
        <p:txBody>
          <a:bodyPr/>
          <a:lstStyle/>
          <a:p>
            <a:pPr algn="ctr"/>
            <a:r>
              <a:rPr lang="sv-SE" dirty="0">
                <a:solidFill>
                  <a:srgbClr val="FA6B67"/>
                </a:solidFill>
              </a:rPr>
              <a:t>I-avtalet IF Metall – Delpensionsavsättning (DP)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Tjänas in från första kronan</a:t>
            </a: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90306" y="2420898"/>
            <a:ext cx="10097453" cy="3600000"/>
          </a:xfrm>
        </p:spPr>
        <p:txBody>
          <a:bodyPr>
            <a:normAutofit/>
          </a:bodyPr>
          <a:lstStyle/>
          <a:p>
            <a:pPr marL="342900" indent="-342900"/>
            <a:endParaRPr lang="sv-SE" sz="2000" dirty="0"/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Avsättningen till delpension (DP) ökas med 0,2% från den 1 april 2023 samt 0,2% 1 april 2024.</a:t>
            </a:r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Den totala avsättningen blir då 2,4% under avtalsperioden</a:t>
            </a:r>
            <a:endParaRPr lang="sv-SE" sz="2000" dirty="0">
              <a:solidFill>
                <a:srgbClr val="FF0000"/>
              </a:solidFill>
            </a:endParaRP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till Foras avtalspension blir 6,9% (4,5%+2,4%)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299411"/>
            <a:ext cx="11434813" cy="1953928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I-avtalet IF Metall – Sänkt ingångsålder till insättning för avtalspension (Fora)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1263" y="2435192"/>
            <a:ext cx="10866922" cy="3921158"/>
          </a:xfrm>
        </p:spPr>
        <p:txBody>
          <a:bodyPr>
            <a:normAutofit/>
          </a:bodyPr>
          <a:lstStyle/>
          <a:p>
            <a:endParaRPr lang="sv-SE" sz="2000" dirty="0"/>
          </a:p>
          <a:p>
            <a:r>
              <a:rPr lang="sv-SE" sz="2000" dirty="0"/>
              <a:t>LO har träffat en överenskommelse med Svenskt Näringsliv om att sänka ingångsålder för insättning till avtalspension (4,5% av lönen) från 25år till 22år. </a:t>
            </a:r>
          </a:p>
          <a:p>
            <a:r>
              <a:rPr lang="sv-SE" sz="2000" dirty="0"/>
              <a:t>1/1-23 ska avtalspensionen beräknas och inbetalas månadsvis och redovisas på lönespecifikationen. Har flyttas fram till </a:t>
            </a:r>
            <a:r>
              <a:rPr lang="sv-SE" sz="2000"/>
              <a:t>första kvartalet -24</a:t>
            </a:r>
            <a:endParaRPr lang="sv-SE" sz="2000" dirty="0"/>
          </a:p>
          <a:p>
            <a:endParaRPr lang="sv-SE" sz="2000" dirty="0"/>
          </a:p>
          <a:p>
            <a:pPr marL="342900" indent="-342900"/>
            <a:r>
              <a:rPr lang="sv-SE" sz="2000" dirty="0"/>
              <a:t>Från 1 januari 2021 sänks åldern till 24 år </a:t>
            </a:r>
          </a:p>
          <a:p>
            <a:pPr marL="342900" indent="-342900"/>
            <a:r>
              <a:rPr lang="sv-SE" sz="2000" dirty="0"/>
              <a:t>Från 1 januari 2022 sänks åldern till 23 år </a:t>
            </a:r>
          </a:p>
          <a:p>
            <a:pPr marL="342900" indent="-342900"/>
            <a:r>
              <a:rPr lang="sv-SE" sz="2000" dirty="0"/>
              <a:t>Från 1 januari 2023 sänks åldern till 22 år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1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63" name="Group 83"/>
          <p:cNvGraphicFramePr>
            <a:graphicFrameLocks noGrp="1"/>
          </p:cNvGraphicFramePr>
          <p:nvPr/>
        </p:nvGraphicFramePr>
        <p:xfrm>
          <a:off x="1524000" y="-31525"/>
          <a:ext cx="9144000" cy="6980065"/>
        </p:xfrm>
        <a:graphic>
          <a:graphicData uri="http://schemas.openxmlformats.org/drawingml/2006/table">
            <a:tbl>
              <a:tblPr/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3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6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Innehåll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Svensk lag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Riksavtal, I-Avtal 1 april 2024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Totala värdet är beräknat på lägsta lön i avtalet samt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Riksavtal, I-Avtal 1 april 2024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Totala värdet i pengar är räknat på ett exempel med månadslön på 33 724 kr, 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Lön/minimilön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år 26 439 kr/månad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317 268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33 724 kr/månad </a:t>
                      </a:r>
                    </a:p>
                    <a:p>
                      <a:r>
                        <a:rPr lang="sv-SE" sz="13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404 688 kr/år</a:t>
                      </a:r>
                      <a:endParaRPr lang="sv-SE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Ob-ersättning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tidpunkt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48,32 kr–150,32 kr/timme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28 388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28 388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Övertidsersättning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lördagar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Övertid 62,95 kr/timme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Inställelseersättning 249 kr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 75,25 kr/timme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totalt 12 816 kr för 5 lördagar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15 175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Semestertillägg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12 % av totala lönen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dirty="0"/>
                        <a:t>Lägst</a:t>
                      </a:r>
                      <a:r>
                        <a:rPr lang="sv-SE" sz="1300" baseline="0" dirty="0"/>
                        <a:t> 1 647 kr/</a:t>
                      </a:r>
                      <a:r>
                        <a:rPr lang="sv-SE" sz="1300" baseline="0" dirty="0" err="1"/>
                        <a:t>semdag</a:t>
                      </a:r>
                      <a:r>
                        <a:rPr lang="sv-SE" sz="1300" baseline="0" dirty="0"/>
                        <a:t> </a:t>
                      </a: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semestertillägg 10 770 för 25 semesterdagar plus månadslönen = 41 175 kr </a:t>
                      </a:r>
                      <a:endParaRPr lang="sv-SE" sz="1300" baseline="0" dirty="0"/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6 750 kr + 4 659 kr i semestertillägg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11 409 kr för 25 semesterdagar plus månadslönen = 50 191kr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Arbetstids-förkortning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dagar 7 252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9 250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Delpension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8 861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11 032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Avtalspension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16 616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20 685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Helglön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12 086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15 417 kr/år</a:t>
                      </a: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0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värde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414 057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516 044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3665"/>
      </p:ext>
    </p:extLst>
  </p:cSld>
  <p:clrMapOvr>
    <a:masterClrMapping/>
  </p:clrMapOvr>
  <p:transition spd="slow" advClick="0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07B56E08-D1CD-624F-A749-D1DD0A7E473D}"/>
              </a:ext>
            </a:extLst>
          </p:cNvPr>
          <p:cNvSpPr>
            <a:spLocks/>
          </p:cNvSpPr>
          <p:nvPr/>
        </p:nvSpPr>
        <p:spPr bwMode="auto">
          <a:xfrm>
            <a:off x="1985050" y="4373049"/>
            <a:ext cx="8221897" cy="14333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TACK</a:t>
            </a:r>
          </a:p>
        </p:txBody>
      </p:sp>
      <p:sp>
        <p:nvSpPr>
          <p:cNvPr id="3" name="AutoShape 119">
            <a:extLst>
              <a:ext uri="{FF2B5EF4-FFF2-40B4-BE49-F238E27FC236}">
                <a16:creationId xmlns:a16="http://schemas.microsoft.com/office/drawing/2014/main" id="{54836AEC-BC20-914A-81A4-185854F62938}"/>
              </a:ext>
            </a:extLst>
          </p:cNvPr>
          <p:cNvSpPr>
            <a:spLocks/>
          </p:cNvSpPr>
          <p:nvPr/>
        </p:nvSpPr>
        <p:spPr bwMode="auto">
          <a:xfrm>
            <a:off x="4840150" y="1606577"/>
            <a:ext cx="2511699" cy="25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BEA8B-CA2B-BFE1-CE20-67BAD5EF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0AE1-1337-4AF1-A978-01B49401630D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IFMetall-OfficeTema">
  <a:themeElements>
    <a:clrScheme name="IFMetall">
      <a:dk1>
        <a:sysClr val="windowText" lastClr="000000"/>
      </a:dk1>
      <a:lt1>
        <a:sysClr val="window" lastClr="FFFFFF"/>
      </a:lt1>
      <a:dk2>
        <a:srgbClr val="122F44"/>
      </a:dk2>
      <a:lt2>
        <a:srgbClr val="FFFFFF"/>
      </a:lt2>
      <a:accent1>
        <a:srgbClr val="DA1A35"/>
      </a:accent1>
      <a:accent2>
        <a:srgbClr val="ED7308"/>
      </a:accent2>
      <a:accent3>
        <a:srgbClr val="ACC714"/>
      </a:accent3>
      <a:accent4>
        <a:srgbClr val="70C7DB"/>
      </a:accent4>
      <a:accent5>
        <a:srgbClr val="3B4951"/>
      </a:accent5>
      <a:accent6>
        <a:srgbClr val="0C202D"/>
      </a:accent6>
      <a:hlink>
        <a:srgbClr val="70C7DB"/>
      </a:hlink>
      <a:folHlink>
        <a:srgbClr val="DA1A35"/>
      </a:folHlink>
    </a:clrScheme>
    <a:fontScheme name="IFMetall">
      <a:majorFont>
        <a:latin typeface="Roboto Condensed Medium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 Metall mall 2022 220601.potx" id="{CEBE8F2B-4B16-444A-8220-308DA6671E08}" vid="{2E1E2AEA-4BC6-4D4A-BF6D-129F945F7A7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4F3D2B-AE7F-44EE-A38D-04D698824DC7}"/>
</file>

<file path=customXml/itemProps2.xml><?xml version="1.0" encoding="utf-8"?>
<ds:datastoreItem xmlns:ds="http://schemas.openxmlformats.org/officeDocument/2006/customXml" ds:itemID="{1AACA495-CD41-49E0-B4A9-A2C8E4410096}"/>
</file>

<file path=customXml/itemProps3.xml><?xml version="1.0" encoding="utf-8"?>
<ds:datastoreItem xmlns:ds="http://schemas.openxmlformats.org/officeDocument/2006/customXml" ds:itemID="{4E2DF4E7-36BF-48DA-9182-EB1E01E088EF}"/>
</file>

<file path=docProps/app.xml><?xml version="1.0" encoding="utf-8"?>
<Properties xmlns="http://schemas.openxmlformats.org/officeDocument/2006/extended-properties" xmlns:vt="http://schemas.openxmlformats.org/officeDocument/2006/docPropsVTypes">
  <Template>IFMetall</Template>
  <TotalTime>175</TotalTime>
  <Words>644</Words>
  <Application>Microsoft Office PowerPoint</Application>
  <PresentationFormat>Bredbild</PresentationFormat>
  <Paragraphs>104</Paragraphs>
  <Slides>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</vt:lpstr>
      <vt:lpstr>Roboto</vt:lpstr>
      <vt:lpstr>Roboto Condensed</vt:lpstr>
      <vt:lpstr>Roboto Condensed Medium</vt:lpstr>
      <vt:lpstr>IFMetall-OfficeTema</vt:lpstr>
      <vt:lpstr>Information om I-avtalet IF Metall 1 april 2023 – 31 mars 2025 </vt:lpstr>
      <vt:lpstr>I-avtalet IF Metall – Avtalets värde </vt:lpstr>
      <vt:lpstr>I-avtalet IF Metall – Löneökningar </vt:lpstr>
      <vt:lpstr>I-avtalet IF Metall – Lägstalöner och lägsta semesterlön </vt:lpstr>
      <vt:lpstr>I-avtalet IF Metall – Delpensionsavsättning (DP)  Tjänas in från första kronan</vt:lpstr>
      <vt:lpstr>I-avtalet IF Metall – Sänkt ingångsålder till insättning för avtalspension (Fora)  </vt:lpstr>
      <vt:lpstr>PowerPoint-presentation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om I-avtalet IF Metall 1 april 2023 – 31 mars 2025</dc:title>
  <dc:creator>Paula Thunberg Bertolone</dc:creator>
  <cp:keywords>IF Metall;Powerpoint;Mallar</cp:keywords>
  <cp:lastModifiedBy>Jeanita Strandhäll</cp:lastModifiedBy>
  <cp:revision>22</cp:revision>
  <dcterms:created xsi:type="dcterms:W3CDTF">2023-04-07T12:43:11Z</dcterms:created>
  <dcterms:modified xsi:type="dcterms:W3CDTF">2024-03-01T11:12:16Z</dcterms:modified>
</cp:coreProperties>
</file>